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1" autoAdjust="0"/>
    <p:restoredTop sz="94660"/>
  </p:normalViewPr>
  <p:slideViewPr>
    <p:cSldViewPr>
      <p:cViewPr varScale="1">
        <p:scale>
          <a:sx n="69" d="100"/>
          <a:sy n="69" d="100"/>
        </p:scale>
        <p:origin x="-141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3ED2CE1-DC73-4A7E-8CB3-54844D12309D}" type="datetimeFigureOut">
              <a:rPr lang="ru-RU" smtClean="0"/>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3ED2CE1-DC73-4A7E-8CB3-54844D12309D}" type="datetimeFigureOut">
              <a:rPr lang="ru-RU" smtClean="0"/>
              <a:t>31.10.2022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3ED2CE1-DC73-4A7E-8CB3-54844D12309D}" type="datetimeFigureOut">
              <a:rPr lang="ru-RU" smtClean="0"/>
              <a:t>31.10.2022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3ED2CE1-DC73-4A7E-8CB3-54844D12309D}" type="datetimeFigureOut">
              <a:rPr lang="ru-RU" smtClean="0"/>
              <a:t>31.10.2022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ED2CE1-DC73-4A7E-8CB3-54844D12309D}" type="datetimeFigureOut">
              <a:rPr lang="ru-RU" smtClean="0"/>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3ED2CE1-DC73-4A7E-8CB3-54844D12309D}" type="datetimeFigureOut">
              <a:rPr lang="ru-RU" smtClean="0"/>
              <a:t>31.10.2022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2383865-3057-4E67-9403-B97D2DB87B1D}"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D2CE1-DC73-4A7E-8CB3-54844D12309D}" type="datetimeFigureOut">
              <a:rPr lang="ru-RU" smtClean="0"/>
              <a:t>31.10.2022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383865-3057-4E67-9403-B97D2DB87B1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285992"/>
            <a:ext cx="7772400" cy="1470025"/>
          </a:xfrm>
        </p:spPr>
        <p:txBody>
          <a:bodyPr>
            <a:noAutofit/>
          </a:bodyPr>
          <a:lstStyle/>
          <a:p>
            <a:r>
              <a:rPr lang="en-US" sz="3200" b="1" cap="all" dirty="0" smtClean="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Lecture 10: Listening Comprehension: The LEARNERS’ PERSPECTIVE</a:t>
            </a:r>
            <a:endParaRPr lang="ru-RU" sz="3200" b="1" cap="all" dirty="0">
              <a:ln w="9000" cmpd="sng">
                <a:solidFill>
                  <a:schemeClr val="accent4">
                    <a:shade val="50000"/>
                    <a:satMod val="120000"/>
                  </a:schemeClr>
                </a:solidFill>
                <a:prstDash val="solid"/>
              </a:ln>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44000" y="4941167"/>
            <a:ext cx="1800000" cy="179279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426170"/>
          </a:xfrm>
        </p:spPr>
        <p:txBody>
          <a:bodyPr>
            <a:noAutofit/>
          </a:bodyPr>
          <a:lstStyle/>
          <a:p>
            <a:r>
              <a:rPr lang="en-US" sz="2800" dirty="0">
                <a:latin typeface="Times New Roman" panose="02020603050405020304" pitchFamily="18" charset="0"/>
                <a:cs typeface="Times New Roman" panose="02020603050405020304" pitchFamily="18" charset="0"/>
              </a:rPr>
              <a:t>The </a:t>
            </a:r>
            <a:r>
              <a:rPr lang="en-US" sz="2800" dirty="0" smtClean="0">
                <a:latin typeface="Times New Roman" panose="02020603050405020304" pitchFamily="18" charset="0"/>
                <a:cs typeface="Times New Roman" panose="02020603050405020304" pitchFamily="18" charset="0"/>
              </a:rPr>
              <a:t>classification </a:t>
            </a:r>
            <a:r>
              <a:rPr lang="en-US" sz="2800" dirty="0">
                <a:latin typeface="Times New Roman" panose="02020603050405020304" pitchFamily="18" charset="0"/>
                <a:cs typeface="Times New Roman" panose="02020603050405020304" pitchFamily="18" charset="0"/>
              </a:rPr>
              <a:t>of listening </a:t>
            </a:r>
            <a:r>
              <a:rPr lang="en-US" sz="2800" dirty="0" smtClean="0">
                <a:latin typeface="Times New Roman" panose="02020603050405020304" pitchFamily="18" charset="0"/>
                <a:cs typeface="Times New Roman" panose="02020603050405020304" pitchFamily="18" charset="0"/>
              </a:rPr>
              <a:t>exercises </a:t>
            </a:r>
            <a:r>
              <a:rPr lang="en-US" sz="2800" dirty="0">
                <a:latin typeface="Times New Roman" panose="02020603050405020304" pitchFamily="18" charset="0"/>
                <a:cs typeface="Times New Roman" panose="02020603050405020304" pitchFamily="18" charset="0"/>
              </a:rPr>
              <a:t>based on </a:t>
            </a:r>
            <a:r>
              <a:rPr lang="en-US" sz="2800" dirty="0" err="1">
                <a:latin typeface="Times New Roman" panose="02020603050405020304" pitchFamily="18" charset="0"/>
                <a:cs typeface="Times New Roman" panose="02020603050405020304" pitchFamily="18" charset="0"/>
              </a:rPr>
              <a:t>Rost’s</a:t>
            </a:r>
            <a:r>
              <a:rPr lang="en-US" sz="2800" dirty="0">
                <a:latin typeface="Times New Roman" panose="02020603050405020304" pitchFamily="18" charset="0"/>
                <a:cs typeface="Times New Roman" panose="02020603050405020304" pitchFamily="18" charset="0"/>
              </a:rPr>
              <a:t> (2011) framework of different types of listening.</a:t>
            </a:r>
            <a:endParaRPr lang="ru-RU"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57200" y="1916832"/>
            <a:ext cx="8229600" cy="4209331"/>
          </a:xfrm>
        </p:spPr>
        <p:txBody>
          <a:bodyPr>
            <a:normAutofit fontScale="70000" lnSpcReduction="20000"/>
          </a:bodyPr>
          <a:lstStyle/>
          <a:p>
            <a:pPr marL="0" indent="0" algn="just">
              <a:buNone/>
            </a:pPr>
            <a:r>
              <a:rPr lang="en-US" b="1" dirty="0"/>
              <a:t>Intensive listening </a:t>
            </a:r>
            <a:r>
              <a:rPr lang="en-US" dirty="0"/>
              <a:t>means paying close attention to the language of the listening text to single out words or phrases, grammatical structures, specific sounds, or intonation patterns. This accuracy-focused listening makes students consciously notice linguistic forms, which facilitates language acquisition. </a:t>
            </a:r>
            <a:endParaRPr lang="en-US" dirty="0" smtClean="0"/>
          </a:p>
          <a:p>
            <a:pPr marL="0" indent="0" algn="just">
              <a:buNone/>
            </a:pPr>
            <a:r>
              <a:rPr lang="en-US" dirty="0" smtClean="0"/>
              <a:t>Some </a:t>
            </a:r>
            <a:r>
              <a:rPr lang="en-US" dirty="0"/>
              <a:t>examples of intensive listening activities are </a:t>
            </a:r>
            <a:endParaRPr lang="en-US" dirty="0" smtClean="0"/>
          </a:p>
          <a:p>
            <a:pPr marL="0" indent="0" algn="just">
              <a:buNone/>
            </a:pPr>
            <a:r>
              <a:rPr lang="en-US" dirty="0" smtClean="0"/>
              <a:t>• </a:t>
            </a:r>
            <a:r>
              <a:rPr lang="en-US" dirty="0"/>
              <a:t>transcription </a:t>
            </a:r>
            <a:endParaRPr lang="en-US" dirty="0" smtClean="0"/>
          </a:p>
          <a:p>
            <a:pPr marL="0" indent="0" algn="just">
              <a:buNone/>
            </a:pPr>
            <a:r>
              <a:rPr lang="en-US" dirty="0" smtClean="0"/>
              <a:t>• </a:t>
            </a:r>
            <a:r>
              <a:rPr lang="en-US" dirty="0"/>
              <a:t>different types of dictations </a:t>
            </a:r>
            <a:endParaRPr lang="en-US" dirty="0" smtClean="0"/>
          </a:p>
          <a:p>
            <a:pPr marL="0" indent="0" algn="just">
              <a:buNone/>
            </a:pPr>
            <a:r>
              <a:rPr lang="en-US" dirty="0" smtClean="0"/>
              <a:t>• </a:t>
            </a:r>
            <a:r>
              <a:rPr lang="en-US" dirty="0"/>
              <a:t>cloze (inserting words into blank spaces in a passage) </a:t>
            </a:r>
            <a:endParaRPr lang="en-US" dirty="0" smtClean="0"/>
          </a:p>
          <a:p>
            <a:pPr marL="0" indent="0" algn="just">
              <a:buNone/>
            </a:pPr>
            <a:r>
              <a:rPr lang="en-US" dirty="0" smtClean="0"/>
              <a:t>• </a:t>
            </a:r>
            <a:r>
              <a:rPr lang="en-US" dirty="0" err="1"/>
              <a:t>dictogloss</a:t>
            </a:r>
            <a:r>
              <a:rPr lang="en-US" dirty="0"/>
              <a:t> (listening to and then reconstructing a text) </a:t>
            </a:r>
            <a:endParaRPr lang="en-US" dirty="0" smtClean="0"/>
          </a:p>
          <a:p>
            <a:pPr marL="0" indent="0" algn="just">
              <a:buNone/>
            </a:pPr>
            <a:r>
              <a:rPr lang="en-US" dirty="0" smtClean="0"/>
              <a:t>• </a:t>
            </a:r>
            <a:r>
              <a:rPr lang="en-US" dirty="0"/>
              <a:t>sentence completion </a:t>
            </a:r>
            <a:endParaRPr lang="en-US" dirty="0" smtClean="0"/>
          </a:p>
          <a:p>
            <a:pPr marL="0" indent="0" algn="just">
              <a:buNone/>
            </a:pPr>
            <a:r>
              <a:rPr lang="en-US" dirty="0" smtClean="0"/>
              <a:t>• </a:t>
            </a:r>
            <a:r>
              <a:rPr lang="en-US" dirty="0"/>
              <a:t>error correction (comparing a spoken and a written text)</a:t>
            </a:r>
            <a:endParaRPr lang="ru-RU" dirty="0"/>
          </a:p>
        </p:txBody>
      </p:sp>
    </p:spTree>
    <p:extLst>
      <p:ext uri="{BB962C8B-B14F-4D97-AF65-F5344CB8AC3E}">
        <p14:creationId xmlns:p14="http://schemas.microsoft.com/office/powerpoint/2010/main" val="38843282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85000" lnSpcReduction="10000"/>
          </a:bodyPr>
          <a:lstStyle/>
          <a:p>
            <a:pPr marL="0" indent="0" algn="just">
              <a:buNone/>
            </a:pPr>
            <a:r>
              <a:rPr lang="en-US" b="1" dirty="0" smtClean="0"/>
              <a:t>Selective </a:t>
            </a:r>
            <a:r>
              <a:rPr lang="en-US" b="1" dirty="0"/>
              <a:t>listening </a:t>
            </a:r>
            <a:r>
              <a:rPr lang="en-US" dirty="0"/>
              <a:t>involves concentrating on specific details with a deliberate purpose in mind. It is usually done to extract information in response to a particular task, such as Listen and say when the train leaves or Write down the telephone number. </a:t>
            </a:r>
            <a:endParaRPr lang="en-US" dirty="0" smtClean="0"/>
          </a:p>
          <a:p>
            <a:pPr marL="0" indent="0" algn="just">
              <a:buNone/>
            </a:pPr>
            <a:r>
              <a:rPr lang="en-US" dirty="0" smtClean="0"/>
              <a:t>To </a:t>
            </a:r>
            <a:r>
              <a:rPr lang="en-US" dirty="0"/>
              <a:t>engage in selective listening, students could practice </a:t>
            </a:r>
            <a:endParaRPr lang="en-US" dirty="0" smtClean="0"/>
          </a:p>
          <a:p>
            <a:pPr marL="0" indent="0" algn="just">
              <a:buNone/>
            </a:pPr>
            <a:r>
              <a:rPr lang="en-US" dirty="0" smtClean="0"/>
              <a:t>• </a:t>
            </a:r>
            <a:r>
              <a:rPr lang="en-US" dirty="0"/>
              <a:t>following directions and instructions </a:t>
            </a:r>
            <a:endParaRPr lang="en-US" dirty="0" smtClean="0"/>
          </a:p>
          <a:p>
            <a:pPr marL="0" indent="0" algn="just">
              <a:buNone/>
            </a:pPr>
            <a:r>
              <a:rPr lang="en-US" dirty="0" smtClean="0"/>
              <a:t>• </a:t>
            </a:r>
            <a:r>
              <a:rPr lang="en-US" dirty="0"/>
              <a:t>taking notes </a:t>
            </a:r>
            <a:endParaRPr lang="en-US" dirty="0" smtClean="0"/>
          </a:p>
          <a:p>
            <a:pPr marL="0" indent="0" algn="just">
              <a:buNone/>
            </a:pPr>
            <a:r>
              <a:rPr lang="en-US" dirty="0" smtClean="0"/>
              <a:t>• </a:t>
            </a:r>
            <a:r>
              <a:rPr lang="en-US" dirty="0"/>
              <a:t>answering specific questions about amounts, dates, time, facts, and so </a:t>
            </a:r>
            <a:r>
              <a:rPr lang="en-US" dirty="0" smtClean="0"/>
              <a:t>forth</a:t>
            </a:r>
          </a:p>
          <a:p>
            <a:pPr marL="0" indent="0" algn="just">
              <a:buNone/>
            </a:pPr>
            <a:r>
              <a:rPr lang="en-US" dirty="0"/>
              <a:t>• </a:t>
            </a:r>
            <a:r>
              <a:rPr lang="en-US" dirty="0" smtClean="0"/>
              <a:t>predicting </a:t>
            </a:r>
            <a:r>
              <a:rPr lang="en-US" dirty="0"/>
              <a:t>what will be said next after the recording has been stopped</a:t>
            </a:r>
            <a:endParaRPr lang="ru-RU" dirty="0"/>
          </a:p>
        </p:txBody>
      </p:sp>
    </p:spTree>
    <p:extLst>
      <p:ext uri="{BB962C8B-B14F-4D97-AF65-F5344CB8AC3E}">
        <p14:creationId xmlns:p14="http://schemas.microsoft.com/office/powerpoint/2010/main" val="210568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70000" lnSpcReduction="20000"/>
          </a:bodyPr>
          <a:lstStyle/>
          <a:p>
            <a:pPr marL="0" indent="0" algn="just">
              <a:buNone/>
            </a:pPr>
            <a:r>
              <a:rPr lang="en-US" b="1" dirty="0"/>
              <a:t>Interactive listening </a:t>
            </a:r>
            <a:r>
              <a:rPr lang="en-US" dirty="0"/>
              <a:t>requires the listener to participate in the conversation by alternating between listening and speaking. </a:t>
            </a:r>
            <a:r>
              <a:rPr lang="en-US" dirty="0" smtClean="0"/>
              <a:t>It </a:t>
            </a:r>
            <a:r>
              <a:rPr lang="en-US" dirty="0"/>
              <a:t>is the ultimate form of aural and oral practice that integrates linguistic forms, meaning, and social conventions of listening. Interactive listening practice can be done with peer students, teachers, or native speakers; because of the two-way nature of communication, these activities have a strong speaking component. </a:t>
            </a:r>
            <a:endParaRPr lang="en-US" dirty="0" smtClean="0"/>
          </a:p>
          <a:p>
            <a:pPr marL="0" indent="0" algn="just">
              <a:buNone/>
            </a:pPr>
            <a:r>
              <a:rPr lang="en-US" dirty="0" smtClean="0"/>
              <a:t>Common </a:t>
            </a:r>
            <a:r>
              <a:rPr lang="en-US" dirty="0"/>
              <a:t>interactive listening exercises include </a:t>
            </a:r>
            <a:endParaRPr lang="en-US" dirty="0" smtClean="0"/>
          </a:p>
          <a:p>
            <a:pPr marL="0" indent="0" algn="just">
              <a:buNone/>
            </a:pPr>
            <a:r>
              <a:rPr lang="en-US" dirty="0" smtClean="0"/>
              <a:t>• </a:t>
            </a:r>
            <a:r>
              <a:rPr lang="en-US" dirty="0"/>
              <a:t>interviews </a:t>
            </a:r>
            <a:endParaRPr lang="en-US" dirty="0" smtClean="0"/>
          </a:p>
          <a:p>
            <a:pPr marL="0" indent="0" algn="just">
              <a:buNone/>
            </a:pPr>
            <a:r>
              <a:rPr lang="en-US" dirty="0" smtClean="0"/>
              <a:t>• </a:t>
            </a:r>
            <a:r>
              <a:rPr lang="en-US" dirty="0"/>
              <a:t>discussions </a:t>
            </a:r>
            <a:endParaRPr lang="en-US" dirty="0" smtClean="0"/>
          </a:p>
          <a:p>
            <a:pPr marL="0" indent="0" algn="just">
              <a:buNone/>
            </a:pPr>
            <a:r>
              <a:rPr lang="en-US" dirty="0" smtClean="0"/>
              <a:t>• </a:t>
            </a:r>
            <a:r>
              <a:rPr lang="en-US" dirty="0"/>
              <a:t>partial dialogues, in which students listen to a speaker and respond </a:t>
            </a:r>
            <a:endParaRPr lang="en-US" dirty="0" smtClean="0"/>
          </a:p>
          <a:p>
            <a:pPr marL="0" indent="0" algn="just">
              <a:buNone/>
            </a:pPr>
            <a:r>
              <a:rPr lang="en-US" dirty="0" smtClean="0"/>
              <a:t>• </a:t>
            </a:r>
            <a:r>
              <a:rPr lang="en-US" dirty="0"/>
              <a:t>information-gap activities, in which students exchange information to fulfill the task </a:t>
            </a:r>
            <a:endParaRPr lang="en-US" dirty="0" smtClean="0"/>
          </a:p>
          <a:p>
            <a:pPr marL="0" indent="0" algn="just">
              <a:buNone/>
            </a:pPr>
            <a:r>
              <a:rPr lang="en-US" dirty="0" smtClean="0"/>
              <a:t>• </a:t>
            </a:r>
            <a:r>
              <a:rPr lang="en-US" dirty="0"/>
              <a:t>jigsaw listening, in which groups of students listen to different parts of the message and then reconstruct the whole together</a:t>
            </a:r>
            <a:endParaRPr lang="ru-RU" dirty="0"/>
          </a:p>
        </p:txBody>
      </p:sp>
    </p:spTree>
    <p:extLst>
      <p:ext uri="{BB962C8B-B14F-4D97-AF65-F5344CB8AC3E}">
        <p14:creationId xmlns:p14="http://schemas.microsoft.com/office/powerpoint/2010/main" val="35470290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92500" lnSpcReduction="20000"/>
          </a:bodyPr>
          <a:lstStyle/>
          <a:p>
            <a:pPr marL="0" indent="0" algn="just">
              <a:buNone/>
            </a:pPr>
            <a:r>
              <a:rPr lang="en-US" b="1" dirty="0"/>
              <a:t>Extensive Listening </a:t>
            </a:r>
            <a:r>
              <a:rPr lang="en-US" dirty="0" smtClean="0"/>
              <a:t>focuses </a:t>
            </a:r>
            <a:r>
              <a:rPr lang="en-US" dirty="0"/>
              <a:t>on general comprehension of the text. It means getting the overall meaning and enjoying the content rather than seeking answers to specific questions. </a:t>
            </a:r>
            <a:endParaRPr lang="en-US" dirty="0" smtClean="0"/>
          </a:p>
          <a:p>
            <a:pPr marL="0" indent="0" algn="just">
              <a:buNone/>
            </a:pPr>
            <a:r>
              <a:rPr lang="en-US" dirty="0" smtClean="0"/>
              <a:t>The </a:t>
            </a:r>
            <a:r>
              <a:rPr lang="en-US" dirty="0"/>
              <a:t>following activities are based on extensive listening: </a:t>
            </a:r>
            <a:endParaRPr lang="en-US" dirty="0" smtClean="0"/>
          </a:p>
          <a:p>
            <a:pPr marL="0" indent="0" algn="just">
              <a:buNone/>
            </a:pPr>
            <a:r>
              <a:rPr lang="en-US" dirty="0" smtClean="0"/>
              <a:t>• </a:t>
            </a:r>
            <a:r>
              <a:rPr lang="en-US" dirty="0"/>
              <a:t>summarizing </a:t>
            </a:r>
            <a:endParaRPr lang="en-US" dirty="0" smtClean="0"/>
          </a:p>
          <a:p>
            <a:pPr marL="0" indent="0" algn="just">
              <a:buNone/>
            </a:pPr>
            <a:r>
              <a:rPr lang="en-US" dirty="0" smtClean="0"/>
              <a:t>• </a:t>
            </a:r>
            <a:r>
              <a:rPr lang="en-US" dirty="0"/>
              <a:t>rating content as more or less interesting </a:t>
            </a:r>
            <a:endParaRPr lang="en-US" dirty="0" smtClean="0"/>
          </a:p>
          <a:p>
            <a:pPr marL="0" indent="0" algn="just">
              <a:buNone/>
            </a:pPr>
            <a:r>
              <a:rPr lang="en-US" dirty="0" smtClean="0"/>
              <a:t>• </a:t>
            </a:r>
            <a:r>
              <a:rPr lang="en-US" dirty="0"/>
              <a:t>using visual organizers (e.g., K-W-L [know, want, learn] and who/where/what/when charts) </a:t>
            </a:r>
            <a:endParaRPr lang="en-US" dirty="0" smtClean="0"/>
          </a:p>
          <a:p>
            <a:pPr marL="0" indent="0" algn="just">
              <a:buNone/>
            </a:pPr>
            <a:r>
              <a:rPr lang="en-US" dirty="0" smtClean="0"/>
              <a:t>• </a:t>
            </a:r>
            <a:r>
              <a:rPr lang="en-US" dirty="0"/>
              <a:t>filling out listening logs, in which students record their listening goals and strategies for each </a:t>
            </a:r>
            <a:r>
              <a:rPr lang="en-US" dirty="0" smtClean="0"/>
              <a:t>text.</a:t>
            </a:r>
            <a:endParaRPr lang="ru-RU" dirty="0"/>
          </a:p>
        </p:txBody>
      </p:sp>
    </p:spTree>
    <p:extLst>
      <p:ext uri="{BB962C8B-B14F-4D97-AF65-F5344CB8AC3E}">
        <p14:creationId xmlns:p14="http://schemas.microsoft.com/office/powerpoint/2010/main" val="19458573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85000" lnSpcReduction="20000"/>
          </a:bodyPr>
          <a:lstStyle/>
          <a:p>
            <a:pPr marL="0" indent="0" algn="just">
              <a:buNone/>
            </a:pPr>
            <a:r>
              <a:rPr lang="en-US" b="1" dirty="0"/>
              <a:t>Responsive Listening </a:t>
            </a:r>
            <a:r>
              <a:rPr lang="en-US" dirty="0" smtClean="0"/>
              <a:t>makes </a:t>
            </a:r>
            <a:r>
              <a:rPr lang="en-US" dirty="0"/>
              <a:t>the listener relate to the content of the text by expressing an opinion, a feeling, or a point of view. Rather than appealing to facts, it elicits personal attitudes and emotions. </a:t>
            </a:r>
            <a:endParaRPr lang="en-US" dirty="0" smtClean="0"/>
          </a:p>
          <a:p>
            <a:pPr marL="0" indent="0" algn="just">
              <a:buNone/>
            </a:pPr>
            <a:r>
              <a:rPr lang="en-US" dirty="0" smtClean="0"/>
              <a:t>Examples </a:t>
            </a:r>
            <a:r>
              <a:rPr lang="en-US" dirty="0"/>
              <a:t>of responsive activities are </a:t>
            </a:r>
            <a:endParaRPr lang="en-US" dirty="0" smtClean="0"/>
          </a:p>
          <a:p>
            <a:pPr marL="0" indent="0" algn="just">
              <a:buNone/>
            </a:pPr>
            <a:r>
              <a:rPr lang="en-US" dirty="0" smtClean="0"/>
              <a:t>• </a:t>
            </a:r>
            <a:r>
              <a:rPr lang="en-US" dirty="0"/>
              <a:t>problem-solving tasks </a:t>
            </a:r>
            <a:endParaRPr lang="en-US" dirty="0" smtClean="0"/>
          </a:p>
          <a:p>
            <a:pPr marL="0" indent="0" algn="just">
              <a:buNone/>
            </a:pPr>
            <a:r>
              <a:rPr lang="en-US" dirty="0" smtClean="0"/>
              <a:t>• </a:t>
            </a:r>
            <a:r>
              <a:rPr lang="en-US" dirty="0"/>
              <a:t>sharing and responding to personal experiences </a:t>
            </a:r>
            <a:endParaRPr lang="en-US" dirty="0" smtClean="0"/>
          </a:p>
          <a:p>
            <a:pPr marL="0" indent="0" algn="just">
              <a:buNone/>
            </a:pPr>
            <a:r>
              <a:rPr lang="en-US" dirty="0" smtClean="0"/>
              <a:t>• </a:t>
            </a:r>
            <a:r>
              <a:rPr lang="en-US" dirty="0"/>
              <a:t>evaluative tasks, or making judgments about the truth, probability, and so forth </a:t>
            </a:r>
            <a:endParaRPr lang="en-US" dirty="0" smtClean="0"/>
          </a:p>
          <a:p>
            <a:pPr marL="0" indent="0" algn="just">
              <a:buNone/>
            </a:pPr>
            <a:r>
              <a:rPr lang="en-US" dirty="0" smtClean="0"/>
              <a:t>• </a:t>
            </a:r>
            <a:r>
              <a:rPr lang="en-US" dirty="0"/>
              <a:t>paused listening, or responding to short parts of the text by making connections to personal experiences, world events, and so forth </a:t>
            </a:r>
            <a:endParaRPr lang="en-US" dirty="0" smtClean="0"/>
          </a:p>
          <a:p>
            <a:pPr marL="0" indent="0" algn="just">
              <a:buNone/>
            </a:pPr>
            <a:r>
              <a:rPr lang="en-US" dirty="0" smtClean="0"/>
              <a:t>• </a:t>
            </a:r>
            <a:r>
              <a:rPr lang="en-US" dirty="0"/>
              <a:t>interpretative listening, or making inferences and deductions</a:t>
            </a:r>
            <a:endParaRPr lang="ru-RU" dirty="0"/>
          </a:p>
        </p:txBody>
      </p:sp>
    </p:spTree>
    <p:extLst>
      <p:ext uri="{BB962C8B-B14F-4D97-AF65-F5344CB8AC3E}">
        <p14:creationId xmlns:p14="http://schemas.microsoft.com/office/powerpoint/2010/main" val="14696275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a:bodyPr>
          <a:lstStyle/>
          <a:p>
            <a:pPr marL="0" indent="0" algn="just">
              <a:buNone/>
            </a:pPr>
            <a:r>
              <a:rPr lang="en-US" sz="2800" b="1" dirty="0" err="1"/>
              <a:t>Prelistening</a:t>
            </a:r>
            <a:r>
              <a:rPr lang="en-US" sz="2800" b="1" dirty="0"/>
              <a:t> activities </a:t>
            </a:r>
            <a:r>
              <a:rPr lang="en-US" sz="2800" dirty="0"/>
              <a:t>are designed to set the stage for listening by activating students’ vocabulary and background knowledge on a particular topic. </a:t>
            </a:r>
            <a:endParaRPr lang="en-US" sz="2800" dirty="0" smtClean="0"/>
          </a:p>
          <a:p>
            <a:pPr marL="0" indent="0" algn="just">
              <a:buNone/>
            </a:pPr>
            <a:r>
              <a:rPr lang="en-US" sz="2800" dirty="0" smtClean="0"/>
              <a:t>Examples </a:t>
            </a:r>
            <a:r>
              <a:rPr lang="en-US" sz="2800" dirty="0"/>
              <a:t>of </a:t>
            </a:r>
            <a:r>
              <a:rPr lang="en-US" sz="2800" dirty="0" err="1"/>
              <a:t>prelistening</a:t>
            </a:r>
            <a:r>
              <a:rPr lang="en-US" sz="2800" dirty="0"/>
              <a:t> activities include </a:t>
            </a:r>
            <a:endParaRPr lang="en-US" sz="2800" dirty="0" smtClean="0"/>
          </a:p>
          <a:p>
            <a:pPr marL="0" indent="0" algn="just">
              <a:buNone/>
            </a:pPr>
            <a:r>
              <a:rPr lang="en-US" sz="2800" dirty="0" smtClean="0"/>
              <a:t>• </a:t>
            </a:r>
            <a:r>
              <a:rPr lang="en-US" sz="2800" dirty="0"/>
              <a:t>providing the title of the text or playing the first few sentences to predict the content </a:t>
            </a:r>
            <a:endParaRPr lang="en-US" sz="2800" dirty="0" smtClean="0"/>
          </a:p>
          <a:p>
            <a:pPr marL="0" indent="0" algn="just">
              <a:buNone/>
            </a:pPr>
            <a:r>
              <a:rPr lang="en-US" sz="2800" dirty="0" smtClean="0"/>
              <a:t>• brainstorming </a:t>
            </a:r>
            <a:r>
              <a:rPr lang="en-US" sz="2800" dirty="0"/>
              <a:t>key words or creating a semantic map associated with the topic of the text </a:t>
            </a:r>
            <a:endParaRPr lang="en-US" sz="2800" dirty="0" smtClean="0"/>
          </a:p>
          <a:p>
            <a:pPr marL="0" indent="0" algn="just">
              <a:buNone/>
            </a:pPr>
            <a:r>
              <a:rPr lang="en-US" sz="2800" dirty="0" smtClean="0"/>
              <a:t>• </a:t>
            </a:r>
            <a:r>
              <a:rPr lang="en-US" sz="2800" dirty="0"/>
              <a:t>previewing vocabulary </a:t>
            </a:r>
            <a:endParaRPr lang="en-US" sz="2800" dirty="0" smtClean="0"/>
          </a:p>
          <a:p>
            <a:pPr marL="0" indent="0" algn="just">
              <a:buNone/>
            </a:pPr>
            <a:r>
              <a:rPr lang="en-US" sz="2800" dirty="0"/>
              <a:t>• </a:t>
            </a:r>
            <a:r>
              <a:rPr lang="en-US" sz="2800" dirty="0" smtClean="0"/>
              <a:t>providing </a:t>
            </a:r>
            <a:r>
              <a:rPr lang="en-US" sz="2800" dirty="0"/>
              <a:t>background information on the text </a:t>
            </a:r>
            <a:endParaRPr lang="en-US" sz="2800" dirty="0" smtClean="0"/>
          </a:p>
          <a:p>
            <a:pPr marL="0" indent="0" algn="just">
              <a:buNone/>
            </a:pPr>
            <a:r>
              <a:rPr lang="en-US" sz="2800" dirty="0" smtClean="0"/>
              <a:t>• </a:t>
            </a:r>
            <a:r>
              <a:rPr lang="en-US" sz="2800" dirty="0"/>
              <a:t>discussing images related to the text or the topic</a:t>
            </a:r>
            <a:endParaRPr lang="ru-RU" sz="2800" dirty="0"/>
          </a:p>
        </p:txBody>
      </p:sp>
    </p:spTree>
    <p:extLst>
      <p:ext uri="{BB962C8B-B14F-4D97-AF65-F5344CB8AC3E}">
        <p14:creationId xmlns:p14="http://schemas.microsoft.com/office/powerpoint/2010/main" val="2521695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361459"/>
          </a:xfrm>
        </p:spPr>
        <p:txBody>
          <a:bodyPr>
            <a:normAutofit fontScale="70000" lnSpcReduction="20000"/>
          </a:bodyPr>
          <a:lstStyle/>
          <a:p>
            <a:pPr marL="0" indent="0" algn="just">
              <a:buNone/>
            </a:pPr>
            <a:r>
              <a:rPr lang="en-US" b="1" dirty="0" err="1"/>
              <a:t>Postlistening</a:t>
            </a:r>
            <a:r>
              <a:rPr lang="en-US" b="1" dirty="0"/>
              <a:t> activities </a:t>
            </a:r>
            <a:r>
              <a:rPr lang="en-US" dirty="0" smtClean="0"/>
              <a:t>allow </a:t>
            </a:r>
            <a:r>
              <a:rPr lang="en-US" dirty="0"/>
              <a:t>learners to refine comprehension and learn more about the topic. As students engage in an active interaction with the language, teachers can use this stage of the lesson to integrate listening with other language skills, develop oral and written fluency, and evaluate the use of listening skills and strategies. </a:t>
            </a:r>
            <a:endParaRPr lang="en-US" dirty="0" smtClean="0"/>
          </a:p>
          <a:p>
            <a:pPr marL="0" indent="0" algn="just">
              <a:buNone/>
            </a:pPr>
            <a:endParaRPr lang="en-US" smtClean="0"/>
          </a:p>
          <a:p>
            <a:pPr marL="0" indent="0" algn="just">
              <a:buNone/>
            </a:pPr>
            <a:r>
              <a:rPr lang="en-US" smtClean="0"/>
              <a:t>After </a:t>
            </a:r>
            <a:r>
              <a:rPr lang="en-US" dirty="0"/>
              <a:t>listening to a text, students could </a:t>
            </a:r>
            <a:endParaRPr lang="en-US" dirty="0" smtClean="0"/>
          </a:p>
          <a:p>
            <a:pPr marL="0" indent="0" algn="just">
              <a:buNone/>
            </a:pPr>
            <a:r>
              <a:rPr lang="en-US" dirty="0" smtClean="0"/>
              <a:t>• </a:t>
            </a:r>
            <a:r>
              <a:rPr lang="en-US" dirty="0"/>
              <a:t>role-play and act out simulations </a:t>
            </a:r>
            <a:endParaRPr lang="en-US" dirty="0" smtClean="0"/>
          </a:p>
          <a:p>
            <a:pPr marL="0" indent="0" algn="just">
              <a:buNone/>
            </a:pPr>
            <a:r>
              <a:rPr lang="en-US" dirty="0" smtClean="0"/>
              <a:t>• </a:t>
            </a:r>
            <a:r>
              <a:rPr lang="en-US" dirty="0"/>
              <a:t>create stories with different endings </a:t>
            </a:r>
            <a:endParaRPr lang="en-US" dirty="0" smtClean="0"/>
          </a:p>
          <a:p>
            <a:pPr marL="0" indent="0" algn="just">
              <a:buNone/>
            </a:pPr>
            <a:r>
              <a:rPr lang="en-US" dirty="0" smtClean="0"/>
              <a:t>• </a:t>
            </a:r>
            <a:r>
              <a:rPr lang="en-US" dirty="0"/>
              <a:t>analyze the tone of the text and the emotions conveyed by the speaker(s) </a:t>
            </a:r>
            <a:endParaRPr lang="en-US" dirty="0" smtClean="0"/>
          </a:p>
          <a:p>
            <a:pPr marL="0" indent="0" algn="just">
              <a:buNone/>
            </a:pPr>
            <a:r>
              <a:rPr lang="en-US" dirty="0" smtClean="0"/>
              <a:t>• </a:t>
            </a:r>
            <a:r>
              <a:rPr lang="en-US" dirty="0"/>
              <a:t>respond to the content of the text </a:t>
            </a:r>
            <a:endParaRPr lang="en-US" dirty="0" smtClean="0"/>
          </a:p>
          <a:p>
            <a:pPr marL="0" indent="0" algn="just">
              <a:buNone/>
            </a:pPr>
            <a:r>
              <a:rPr lang="en-US" dirty="0" smtClean="0"/>
              <a:t>• </a:t>
            </a:r>
            <a:r>
              <a:rPr lang="en-US" dirty="0"/>
              <a:t>discuss the language of the text </a:t>
            </a:r>
            <a:endParaRPr lang="en-US" dirty="0" smtClean="0"/>
          </a:p>
          <a:p>
            <a:pPr marL="0" indent="0" algn="just">
              <a:buNone/>
            </a:pPr>
            <a:r>
              <a:rPr lang="en-US" dirty="0" smtClean="0"/>
              <a:t>• </a:t>
            </a:r>
            <a:r>
              <a:rPr lang="en-US" dirty="0"/>
              <a:t>paraphrase or summarize the text </a:t>
            </a:r>
            <a:endParaRPr lang="en-US" dirty="0" smtClean="0"/>
          </a:p>
          <a:p>
            <a:pPr marL="0" indent="0" algn="just">
              <a:buNone/>
            </a:pPr>
            <a:r>
              <a:rPr lang="en-US" dirty="0" smtClean="0"/>
              <a:t>• </a:t>
            </a:r>
            <a:r>
              <a:rPr lang="en-US" dirty="0"/>
              <a:t>discuss their use of strategies </a:t>
            </a:r>
            <a:endParaRPr lang="en-US" dirty="0" smtClean="0"/>
          </a:p>
          <a:p>
            <a:pPr marL="0" indent="0" algn="just">
              <a:buNone/>
            </a:pPr>
            <a:r>
              <a:rPr lang="en-US" dirty="0" smtClean="0"/>
              <a:t>• </a:t>
            </a:r>
            <a:r>
              <a:rPr lang="en-US" dirty="0"/>
              <a:t>work on vocabulary from the text</a:t>
            </a:r>
            <a:endParaRPr lang="ru-RU" dirty="0"/>
          </a:p>
        </p:txBody>
      </p:sp>
    </p:spTree>
    <p:extLst>
      <p:ext uri="{BB962C8B-B14F-4D97-AF65-F5344CB8AC3E}">
        <p14:creationId xmlns:p14="http://schemas.microsoft.com/office/powerpoint/2010/main" val="56641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484784"/>
            <a:ext cx="8229600" cy="4041287"/>
          </a:xfrm>
        </p:spPr>
        <p:txBody>
          <a:bodyPr>
            <a:normAutofit/>
          </a:bodyPr>
          <a:lstStyle/>
          <a:p>
            <a:r>
              <a:rPr lang="en-US" dirty="0"/>
              <a:t>How would you define listening? </a:t>
            </a:r>
            <a:endParaRPr lang="en-US" dirty="0" smtClean="0"/>
          </a:p>
          <a:p>
            <a:r>
              <a:rPr lang="en-US" dirty="0" smtClean="0"/>
              <a:t>Is </a:t>
            </a:r>
            <a:r>
              <a:rPr lang="en-US" dirty="0"/>
              <a:t>it the same as hearing? </a:t>
            </a:r>
            <a:endParaRPr lang="ru-RU"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6578" y="4714884"/>
            <a:ext cx="1800000" cy="179279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When people </a:t>
            </a:r>
            <a:r>
              <a:rPr lang="en-US" dirty="0" smtClean="0"/>
              <a:t>listen:</a:t>
            </a:r>
            <a:endParaRPr lang="ru-RU" dirty="0"/>
          </a:p>
        </p:txBody>
      </p:sp>
      <p:sp>
        <p:nvSpPr>
          <p:cNvPr id="3" name="Объект 2"/>
          <p:cNvSpPr>
            <a:spLocks noGrp="1"/>
          </p:cNvSpPr>
          <p:nvPr>
            <p:ph idx="1"/>
          </p:nvPr>
        </p:nvSpPr>
        <p:spPr/>
        <p:txBody>
          <a:bodyPr>
            <a:normAutofit fontScale="92500" lnSpcReduction="10000"/>
          </a:bodyPr>
          <a:lstStyle/>
          <a:p>
            <a:pPr algn="just"/>
            <a:r>
              <a:rPr lang="en-US" dirty="0"/>
              <a:t>T</a:t>
            </a:r>
            <a:r>
              <a:rPr lang="en-US" dirty="0" smtClean="0"/>
              <a:t>hey </a:t>
            </a:r>
            <a:r>
              <a:rPr lang="en-US" dirty="0"/>
              <a:t>interpret the incoming sounds and pick up important words from the flow of speech to construct meaning. </a:t>
            </a:r>
            <a:endParaRPr lang="en-US" dirty="0" smtClean="0"/>
          </a:p>
          <a:p>
            <a:pPr algn="just"/>
            <a:r>
              <a:rPr lang="en-US" dirty="0" smtClean="0"/>
              <a:t>They </a:t>
            </a:r>
            <a:r>
              <a:rPr lang="en-US" dirty="0"/>
              <a:t>also make guesses about what they are going to hear </a:t>
            </a:r>
            <a:r>
              <a:rPr lang="en-US" dirty="0" smtClean="0"/>
              <a:t>next.</a:t>
            </a:r>
          </a:p>
          <a:p>
            <a:pPr algn="just"/>
            <a:r>
              <a:rPr lang="en-US" dirty="0" smtClean="0"/>
              <a:t>Listeners </a:t>
            </a:r>
            <a:r>
              <a:rPr lang="en-US" dirty="0"/>
              <a:t>use strategies to cope with difficulties of listening in real time. </a:t>
            </a:r>
            <a:endParaRPr lang="en-US" dirty="0" smtClean="0"/>
          </a:p>
          <a:p>
            <a:pPr algn="just"/>
            <a:r>
              <a:rPr lang="en-US" dirty="0" smtClean="0"/>
              <a:t>They </a:t>
            </a:r>
            <a:r>
              <a:rPr lang="en-US" dirty="0"/>
              <a:t>try to remember at least part of what they heard and prepare an appropriate response in the case of face-to-face interaction. </a:t>
            </a:r>
            <a:endParaRPr lang="ru-RU" dirty="0"/>
          </a:p>
        </p:txBody>
      </p:sp>
    </p:spTree>
    <p:extLst>
      <p:ext uri="{BB962C8B-B14F-4D97-AF65-F5344CB8AC3E}">
        <p14:creationId xmlns:p14="http://schemas.microsoft.com/office/powerpoint/2010/main" val="41437549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pPr algn="just"/>
            <a:r>
              <a:rPr lang="en-US" dirty="0"/>
              <a:t>Listeners who are nonnative English speakers (NNESs), however, face a number of additional hurdles in their efforts to understand aural speech</a:t>
            </a:r>
            <a:r>
              <a:rPr lang="en-US" dirty="0" smtClean="0"/>
              <a:t>.</a:t>
            </a:r>
            <a:endParaRPr lang="en-US" dirty="0"/>
          </a:p>
          <a:p>
            <a:pPr algn="just"/>
            <a:r>
              <a:rPr lang="en-US" dirty="0"/>
              <a:t>T</a:t>
            </a:r>
            <a:r>
              <a:rPr lang="en-US" dirty="0" smtClean="0"/>
              <a:t>he </a:t>
            </a:r>
            <a:r>
              <a:rPr lang="en-US" dirty="0"/>
              <a:t>difficulty of different accents, colloquialisms, and fast-paced native speech, and listeners may quickly become confused. </a:t>
            </a:r>
            <a:endParaRPr lang="en-US" dirty="0" smtClean="0"/>
          </a:p>
          <a:p>
            <a:pPr algn="just"/>
            <a:r>
              <a:rPr lang="en-US" dirty="0"/>
              <a:t>The short-lived nature of listening </a:t>
            </a:r>
            <a:r>
              <a:rPr lang="en-US" dirty="0" smtClean="0"/>
              <a:t>also </a:t>
            </a:r>
            <a:r>
              <a:rPr lang="en-US" dirty="0"/>
              <a:t>increases the challenge.</a:t>
            </a:r>
            <a:endParaRPr lang="ru-RU" dirty="0"/>
          </a:p>
          <a:p>
            <a:endParaRPr lang="ru-RU" dirty="0"/>
          </a:p>
        </p:txBody>
      </p:sp>
    </p:spTree>
    <p:extLst>
      <p:ext uri="{BB962C8B-B14F-4D97-AF65-F5344CB8AC3E}">
        <p14:creationId xmlns:p14="http://schemas.microsoft.com/office/powerpoint/2010/main" val="2672118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lstStyle/>
          <a:p>
            <a:r>
              <a:rPr lang="en-US" dirty="0"/>
              <a:t>Does practice make perfect when teaching listening? </a:t>
            </a:r>
            <a:endParaRPr lang="en-US" dirty="0" smtClean="0"/>
          </a:p>
          <a:p>
            <a:r>
              <a:rPr lang="en-US" dirty="0" smtClean="0"/>
              <a:t>Will </a:t>
            </a:r>
            <a:r>
              <a:rPr lang="en-US" dirty="0"/>
              <a:t>students be able to understand more as they listen more?</a:t>
            </a:r>
            <a:endParaRPr lang="ru-RU" dirty="0"/>
          </a:p>
        </p:txBody>
      </p:sp>
    </p:spTree>
    <p:extLst>
      <p:ext uri="{BB962C8B-B14F-4D97-AF65-F5344CB8AC3E}">
        <p14:creationId xmlns:p14="http://schemas.microsoft.com/office/powerpoint/2010/main" val="30213996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en-US" sz="2800" dirty="0"/>
              <a:t>For a long time, listening instruction emphasized the importance of practice in achieving comprehension. </a:t>
            </a:r>
            <a:r>
              <a:rPr lang="en-US" sz="2800" dirty="0" smtClean="0"/>
              <a:t>Students </a:t>
            </a:r>
            <a:r>
              <a:rPr lang="en-US" sz="2800" dirty="0"/>
              <a:t>were presented with text after </a:t>
            </a:r>
            <a:r>
              <a:rPr lang="en-US" sz="2800" dirty="0" smtClean="0"/>
              <a:t>text</a:t>
            </a:r>
            <a:r>
              <a:rPr lang="kk-KZ" sz="2800" dirty="0" smtClean="0"/>
              <a:t>. </a:t>
            </a:r>
            <a:r>
              <a:rPr lang="en-US" sz="2800" dirty="0" smtClean="0"/>
              <a:t>This </a:t>
            </a:r>
            <a:r>
              <a:rPr lang="en-US" sz="2800" dirty="0"/>
              <a:t>method is called </a:t>
            </a:r>
            <a:r>
              <a:rPr lang="en-US" sz="2800" b="1" i="1" dirty="0"/>
              <a:t>the product approach to listening</a:t>
            </a:r>
            <a:r>
              <a:rPr lang="en-US" sz="2800" dirty="0"/>
              <a:t>. The emphasis on the product of instruction assumes that the listener receives the message and produces a single possible response to demonstrate her understanding (Field, 2008). </a:t>
            </a:r>
            <a:endParaRPr lang="ru-RU" sz="2800" dirty="0"/>
          </a:p>
        </p:txBody>
      </p:sp>
    </p:spTree>
    <p:extLst>
      <p:ext uri="{BB962C8B-B14F-4D97-AF65-F5344CB8AC3E}">
        <p14:creationId xmlns:p14="http://schemas.microsoft.com/office/powerpoint/2010/main" val="23601372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pPr algn="just"/>
            <a:r>
              <a:rPr lang="en-US" dirty="0"/>
              <a:t>To better understand the nature of listening comprehension, the </a:t>
            </a:r>
            <a:r>
              <a:rPr lang="en-US" b="1" i="1" dirty="0"/>
              <a:t>process view </a:t>
            </a:r>
            <a:r>
              <a:rPr lang="en-US" dirty="0"/>
              <a:t>of listening was adopted. It highlights the fact that, rather than simply taking the information in and getting the meaning out, listeners process input to create meaning from the incoming sounds and their own knowledge of the world. </a:t>
            </a:r>
            <a:endParaRPr lang="kk-KZ" dirty="0" smtClean="0"/>
          </a:p>
          <a:p>
            <a:pPr algn="just"/>
            <a:r>
              <a:rPr lang="en-US" dirty="0" smtClean="0"/>
              <a:t>The </a:t>
            </a:r>
            <a:r>
              <a:rPr lang="en-US" dirty="0"/>
              <a:t>process model treats listening as a complex interaction of cognitive, affective, and social variables to ensure reception, processing, and understanding of a spoken message (Vandergrift &amp; Goh, 2012).</a:t>
            </a:r>
            <a:endParaRPr lang="ru-RU" dirty="0"/>
          </a:p>
        </p:txBody>
      </p:sp>
    </p:spTree>
    <p:extLst>
      <p:ext uri="{BB962C8B-B14F-4D97-AF65-F5344CB8AC3E}">
        <p14:creationId xmlns:p14="http://schemas.microsoft.com/office/powerpoint/2010/main" val="4271039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02234"/>
          </a:xfrm>
        </p:spPr>
        <p:txBody>
          <a:bodyPr>
            <a:noAutofit/>
          </a:bodyPr>
          <a:lstStyle/>
          <a:p>
            <a:pPr algn="just"/>
            <a:r>
              <a:rPr lang="en-US" sz="2800" b="1" dirty="0"/>
              <a:t>Schema theory</a:t>
            </a:r>
            <a:r>
              <a:rPr lang="kk-KZ" sz="2800" b="1" dirty="0"/>
              <a:t> </a:t>
            </a:r>
            <a:r>
              <a:rPr lang="en-US" sz="2800" dirty="0"/>
              <a:t>is based on the idea that all the knowledge that people carry in their minds is organized into interrelated patterns, or schemata (the plural of schema). </a:t>
            </a:r>
            <a:endParaRPr lang="kk-KZ" sz="2800" dirty="0"/>
          </a:p>
        </p:txBody>
      </p:sp>
      <p:sp>
        <p:nvSpPr>
          <p:cNvPr id="3" name="Объект 2"/>
          <p:cNvSpPr>
            <a:spLocks noGrp="1"/>
          </p:cNvSpPr>
          <p:nvPr>
            <p:ph idx="1"/>
          </p:nvPr>
        </p:nvSpPr>
        <p:spPr>
          <a:xfrm>
            <a:off x="457200" y="2492896"/>
            <a:ext cx="8229600" cy="3633267"/>
          </a:xfrm>
        </p:spPr>
        <p:txBody>
          <a:bodyPr>
            <a:normAutofit fontScale="92500" lnSpcReduction="10000"/>
          </a:bodyPr>
          <a:lstStyle/>
          <a:p>
            <a:pPr algn="just"/>
            <a:r>
              <a:rPr lang="en-US" dirty="0" smtClean="0"/>
              <a:t>A </a:t>
            </a:r>
            <a:r>
              <a:rPr lang="en-US" dirty="0"/>
              <a:t>schema is a mental image of a particular situation or event, made up from previous encounters with similar events. </a:t>
            </a:r>
            <a:endParaRPr lang="kk-KZ" dirty="0" smtClean="0"/>
          </a:p>
          <a:p>
            <a:pPr algn="just"/>
            <a:r>
              <a:rPr lang="en-US" dirty="0" smtClean="0"/>
              <a:t>There </a:t>
            </a:r>
            <a:r>
              <a:rPr lang="en-US" dirty="0"/>
              <a:t>are two types of schema: </a:t>
            </a:r>
            <a:r>
              <a:rPr lang="en-US" b="1" dirty="0"/>
              <a:t>content,</a:t>
            </a:r>
            <a:r>
              <a:rPr lang="en-US" dirty="0"/>
              <a:t> which refers to general knowledge and life experience, as well as relevant knowledge of the subject matter, and </a:t>
            </a:r>
            <a:r>
              <a:rPr lang="en-US" b="1" dirty="0"/>
              <a:t>formal</a:t>
            </a:r>
            <a:r>
              <a:rPr lang="en-US" dirty="0"/>
              <a:t>, which reflects the listener’s awareness of text types and genres. </a:t>
            </a:r>
            <a:endParaRPr lang="ru-RU" dirty="0"/>
          </a:p>
        </p:txBody>
      </p:sp>
    </p:spTree>
    <p:extLst>
      <p:ext uri="{BB962C8B-B14F-4D97-AF65-F5344CB8AC3E}">
        <p14:creationId xmlns:p14="http://schemas.microsoft.com/office/powerpoint/2010/main" val="449377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Listening Strategies </a:t>
            </a:r>
            <a:endParaRPr lang="ru-RU" dirty="0"/>
          </a:p>
        </p:txBody>
      </p:sp>
      <p:sp>
        <p:nvSpPr>
          <p:cNvPr id="3" name="Объект 2"/>
          <p:cNvSpPr>
            <a:spLocks noGrp="1"/>
          </p:cNvSpPr>
          <p:nvPr>
            <p:ph idx="1"/>
          </p:nvPr>
        </p:nvSpPr>
        <p:spPr/>
        <p:txBody>
          <a:bodyPr>
            <a:normAutofit fontScale="85000" lnSpcReduction="20000"/>
          </a:bodyPr>
          <a:lstStyle/>
          <a:p>
            <a:r>
              <a:rPr lang="en-US" b="1" dirty="0"/>
              <a:t>Cognitive strategies</a:t>
            </a:r>
            <a:r>
              <a:rPr lang="en-US" dirty="0"/>
              <a:t>, such as predicting and guessing words from context, help organize listening to complete a task, achieve comprehension, and promote learning. </a:t>
            </a:r>
            <a:endParaRPr lang="en-US" dirty="0" smtClean="0"/>
          </a:p>
          <a:p>
            <a:r>
              <a:rPr lang="en-US" b="1" dirty="0" smtClean="0"/>
              <a:t>Metacognitive </a:t>
            </a:r>
            <a:r>
              <a:rPr lang="en-US" b="1" dirty="0"/>
              <a:t>strategies</a:t>
            </a:r>
            <a:r>
              <a:rPr lang="en-US" dirty="0"/>
              <a:t>, or thinking about listening, facilitate planning, monitoring, evaluating, and reflecting on the listening process. Asking oneself if the main idea is understood is an example of a metacognitive strategy. </a:t>
            </a:r>
            <a:endParaRPr lang="en-US" dirty="0" smtClean="0"/>
          </a:p>
          <a:p>
            <a:r>
              <a:rPr lang="en-US" b="1" dirty="0" smtClean="0"/>
              <a:t>Socio-affective </a:t>
            </a:r>
            <a:r>
              <a:rPr lang="en-US" b="1" dirty="0"/>
              <a:t>strategies </a:t>
            </a:r>
            <a:r>
              <a:rPr lang="en-US" dirty="0"/>
              <a:t>involve communicating with teachers, classmates, and native speakers, as well as developing self-confidence and motivation. </a:t>
            </a:r>
            <a:endParaRPr lang="ru-RU" dirty="0"/>
          </a:p>
        </p:txBody>
      </p:sp>
    </p:spTree>
    <p:extLst>
      <p:ext uri="{BB962C8B-B14F-4D97-AF65-F5344CB8AC3E}">
        <p14:creationId xmlns:p14="http://schemas.microsoft.com/office/powerpoint/2010/main" val="242943918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372</TotalTime>
  <Words>1234</Words>
  <Application>Microsoft Office PowerPoint</Application>
  <PresentationFormat>Экран (4:3)</PresentationFormat>
  <Paragraphs>76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Lecture 10: Listening Comprehension: The LEARNERS’ PERSPECTIVE</vt:lpstr>
      <vt:lpstr>Презентация PowerPoint</vt:lpstr>
      <vt:lpstr>When people listen:</vt:lpstr>
      <vt:lpstr>Презентация PowerPoint</vt:lpstr>
      <vt:lpstr>Презентация PowerPoint</vt:lpstr>
      <vt:lpstr>Презентация PowerPoint</vt:lpstr>
      <vt:lpstr>Презентация PowerPoint</vt:lpstr>
      <vt:lpstr>Schema theory is based on the idea that all the knowledge that people carry in their minds is organized into interrelated patterns, or schemata (the plural of schema). </vt:lpstr>
      <vt:lpstr>Listening Strategies </vt:lpstr>
      <vt:lpstr>The classification of listening exercises based on Rost’s (2011) framework of different types of listening.</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LISTENING</dc:title>
  <dc:creator>shef</dc:creator>
  <cp:lastModifiedBy>User</cp:lastModifiedBy>
  <cp:revision>21</cp:revision>
  <dcterms:created xsi:type="dcterms:W3CDTF">2019-11-18T07:14:58Z</dcterms:created>
  <dcterms:modified xsi:type="dcterms:W3CDTF">2022-10-31T10:39:41Z</dcterms:modified>
</cp:coreProperties>
</file>